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5410200"/>
          </a:xfrm>
        </p:spPr>
        <p:txBody>
          <a:bodyPr>
            <a:noAutofit/>
          </a:bodyPr>
          <a:lstStyle/>
          <a:p>
            <a:r>
              <a:rPr lang="en-US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ANJUMAN </a:t>
            </a:r>
            <a:r>
              <a:rPr 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OF </a:t>
            </a:r>
            <a:r>
              <a:rPr lang="en-US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ENGG </a:t>
            </a:r>
            <a:br>
              <a:rPr lang="en-US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br>
              <a:rPr lang="en-US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</a:t>
            </a:r>
            <a:br>
              <a:rPr lang="en-US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NAGPUR</a:t>
            </a:r>
            <a:endParaRPr lang="en-US" sz="6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943600"/>
            <a:ext cx="64008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Applied Mathematics -I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28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2285999"/>
          </a:xfrm>
        </p:spPr>
        <p:txBody>
          <a:bodyPr>
            <a:noAutofit/>
          </a:bodyPr>
          <a:lstStyle/>
          <a:p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UNIT-I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b="1" i="1" u="sng" dirty="0"/>
              <a:t>DIFFERENTIAL CALCULAS </a:t>
            </a:r>
            <a:r>
              <a:rPr lang="en-US" sz="5400" i="1" dirty="0"/>
              <a:t/>
            </a:r>
            <a:br>
              <a:rPr lang="en-US" sz="5400" i="1" dirty="0"/>
            </a:br>
            <a:endParaRPr lang="en-US" sz="5400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/>
          <a:lstStyle/>
          <a:p>
            <a:r>
              <a:rPr lang="en-US" dirty="0" smtClean="0"/>
              <a:t>TEXT </a:t>
            </a:r>
            <a:r>
              <a:rPr lang="en-US" dirty="0" err="1" smtClean="0"/>
              <a:t>BOOK:D.T.Deshmukh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9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sz="4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</a:t>
            </a:r>
            <a:r>
              <a:rPr lang="en-US" sz="4900" b="1" u="sng" dirty="0" smtClean="0"/>
              <a:t>  </a:t>
            </a:r>
            <a:r>
              <a:rPr lang="en-US" sz="4900" b="1" dirty="0"/>
              <a:t/>
            </a:r>
            <a:br>
              <a:rPr lang="en-US" sz="4900" b="1" dirty="0"/>
            </a:br>
            <a:endParaRPr lang="en-US" sz="4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Successive Differentiation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Calculation </a:t>
            </a:r>
            <a:r>
              <a:rPr lang="en-US" i="1" dirty="0"/>
              <a:t>Of nth </a:t>
            </a:r>
            <a:r>
              <a:rPr lang="en-US" i="1" dirty="0" smtClean="0"/>
              <a:t>derivative.</a:t>
            </a:r>
            <a:r>
              <a:rPr lang="en-US" i="1" dirty="0"/>
              <a:t> 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Leibnitz </a:t>
            </a:r>
            <a:r>
              <a:rPr lang="en-US" i="1" dirty="0"/>
              <a:t>Theorem for the nth Derivative of </a:t>
            </a:r>
            <a:r>
              <a:rPr lang="en-US" i="1" dirty="0" smtClean="0"/>
              <a:t>product.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Expansion </a:t>
            </a:r>
            <a:r>
              <a:rPr lang="en-US" i="1" dirty="0"/>
              <a:t>Of Function Of One Variable.</a:t>
            </a:r>
            <a:br>
              <a:rPr lang="en-US" i="1" dirty="0"/>
            </a:br>
            <a:r>
              <a:rPr lang="en-US" i="1" dirty="0"/>
              <a:t>Power Series ,Taylor </a:t>
            </a:r>
            <a:r>
              <a:rPr lang="en-US" i="1" dirty="0" err="1" smtClean="0"/>
              <a:t>Series,Maclaurins</a:t>
            </a:r>
            <a:r>
              <a:rPr lang="en-US" i="1" dirty="0" smtClean="0"/>
              <a:t>  </a:t>
            </a:r>
            <a:r>
              <a:rPr lang="en-US" i="1" dirty="0"/>
              <a:t>Series</a:t>
            </a:r>
            <a:r>
              <a:rPr lang="en-US" i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Indeterminate Forms .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L </a:t>
            </a:r>
            <a:r>
              <a:rPr lang="en-US" i="1" dirty="0"/>
              <a:t>Hospital </a:t>
            </a:r>
            <a:r>
              <a:rPr lang="en-US" i="1" dirty="0" smtClean="0"/>
              <a:t>Rule</a:t>
            </a:r>
            <a:endParaRPr lang="en-US" i="1" dirty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Radius </a:t>
            </a:r>
            <a:r>
              <a:rPr lang="en-US" i="1" dirty="0"/>
              <a:t>Of Curvature, Center Of Curvature,</a:t>
            </a:r>
            <a:br>
              <a:rPr lang="en-US" i="1" dirty="0"/>
            </a:br>
            <a:r>
              <a:rPr lang="en-US" i="1" dirty="0"/>
              <a:t> </a:t>
            </a:r>
            <a:r>
              <a:rPr lang="en-US" i="1" dirty="0" smtClean="0"/>
              <a:t>  </a:t>
            </a:r>
            <a:r>
              <a:rPr lang="en-US" i="1" dirty="0"/>
              <a:t>Circle Of Curvature.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41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OF</a:t>
            </a:r>
            <a:b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DIFFERENTIAL </a:t>
            </a: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CALCULAS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8006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sz="4100" dirty="0" smtClean="0"/>
          </a:p>
          <a:p>
            <a:pPr marL="0" indent="0">
              <a:buNone/>
            </a:pPr>
            <a:r>
              <a:rPr lang="en-US" sz="9600" i="1" dirty="0" smtClean="0"/>
              <a:t>This </a:t>
            </a:r>
            <a:r>
              <a:rPr lang="en-US" sz="9600" i="1" dirty="0"/>
              <a:t>chapter deals with calculus of one </a:t>
            </a:r>
            <a:r>
              <a:rPr lang="en-US" sz="9600" i="1" dirty="0" smtClean="0"/>
              <a:t>variable.</a:t>
            </a:r>
          </a:p>
          <a:p>
            <a:pPr marL="0" indent="0">
              <a:buNone/>
            </a:pPr>
            <a:r>
              <a:rPr lang="en-US" sz="9600" i="1" dirty="0" smtClean="0"/>
              <a:t>Derivatives </a:t>
            </a:r>
            <a:r>
              <a:rPr lang="en-US" sz="9600" i="1" dirty="0"/>
              <a:t>are used to calculate </a:t>
            </a:r>
            <a:r>
              <a:rPr lang="en-US" sz="9600" i="1" dirty="0" err="1" smtClean="0"/>
              <a:t>velocity,acceleration,to</a:t>
            </a:r>
            <a:r>
              <a:rPr lang="en-US" sz="9600" i="1" dirty="0" smtClean="0"/>
              <a:t> </a:t>
            </a:r>
            <a:r>
              <a:rPr lang="en-US" sz="9600" i="1" dirty="0"/>
              <a:t>estimate the rate of </a:t>
            </a:r>
            <a:r>
              <a:rPr lang="en-US" sz="9600" i="1" dirty="0" err="1" smtClean="0"/>
              <a:t>disease.In</a:t>
            </a:r>
            <a:r>
              <a:rPr lang="en-US" sz="9600" i="1" dirty="0" smtClean="0"/>
              <a:t> </a:t>
            </a:r>
            <a:r>
              <a:rPr lang="en-US" sz="9600" i="1" dirty="0"/>
              <a:t>this chapter we learn to calculate nth </a:t>
            </a:r>
            <a:r>
              <a:rPr lang="en-US" sz="9600" i="1" dirty="0" smtClean="0"/>
              <a:t>derivative </a:t>
            </a:r>
            <a:r>
              <a:rPr lang="en-US" sz="9600" i="1" dirty="0"/>
              <a:t>using Leibnitz theorem (successive differentiation</a:t>
            </a:r>
            <a:r>
              <a:rPr lang="en-US" sz="9600" i="1" dirty="0" smtClean="0"/>
              <a:t>).</a:t>
            </a:r>
          </a:p>
          <a:p>
            <a:pPr marL="0" indent="0">
              <a:buNone/>
            </a:pPr>
            <a:r>
              <a:rPr lang="en-US" sz="9600" i="1" dirty="0" smtClean="0"/>
              <a:t>Derivatives </a:t>
            </a:r>
            <a:r>
              <a:rPr lang="en-US" sz="9600" i="1" dirty="0"/>
              <a:t>are use to calculate polynomial(Taylor series)and will calculate limit of fraction whose numerator and denominator both approaches zero or infinity(Indeterminate form),also learn how a curve bends or turns(Curvature).</a:t>
            </a:r>
          </a:p>
          <a:p>
            <a:pPr marL="0" indent="0" algn="ctr">
              <a:buNone/>
            </a:pPr>
            <a:endParaRPr lang="en-US" sz="9600" i="1" dirty="0"/>
          </a:p>
          <a:p>
            <a:pPr marL="0" indent="0" algn="ctr">
              <a:buNone/>
            </a:pPr>
            <a:r>
              <a:rPr lang="en-US" sz="41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5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5638800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US" sz="4000" b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EXAMPLE 1:</a:t>
                </a:r>
              </a:p>
              <a:p>
                <a:pPr marL="0" indent="0">
                  <a:buNone/>
                </a:pPr>
                <a:r>
                  <a:rPr lang="en-US" sz="1000" dirty="0"/>
                  <a:t> </a:t>
                </a:r>
                <a:r>
                  <a:rPr lang="en-US" sz="1600" dirty="0" smtClean="0"/>
                  <a:t>IF </a:t>
                </a:r>
                <a:r>
                  <a:rPr lang="en-US" sz="1600" dirty="0"/>
                  <a:t>y 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6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</a:rPr>
                          <m:t>acos</m:t>
                        </m:r>
                      </m:fName>
                      <m:e>
                        <m:d>
                          <m:d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𝑙𝑜𝑔𝑥</m:t>
                            </m:r>
                          </m:e>
                        </m:d>
                      </m:e>
                    </m:func>
                    <m:r>
                      <a:rPr lang="en-US" sz="1600" i="1">
                        <a:latin typeface="Cambria Math"/>
                      </a:rPr>
                      <m:t>+</m:t>
                    </m:r>
                    <m:r>
                      <a:rPr lang="en-US" sz="1600" i="1">
                        <a:latin typeface="Cambria Math"/>
                      </a:rPr>
                      <m:t>𝑏𝑠𝑖𝑛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𝑙𝑜𝑔𝑥</m:t>
                        </m:r>
                      </m:e>
                    </m:d>
                    <m:r>
                      <a:rPr lang="en-US" sz="1600" i="1">
                        <a:latin typeface="Cambria Math"/>
                      </a:rPr>
                      <m:t> </m:t>
                    </m:r>
                    <m:r>
                      <a:rPr lang="en-US" sz="1600" i="1">
                        <a:latin typeface="Cambria Math"/>
                      </a:rPr>
                      <m:t>𝑡h𝑒𝑛</m:t>
                    </m:r>
                    <m:r>
                      <a:rPr lang="en-US" sz="16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1600" dirty="0"/>
                  <a:t>prove that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2 </m:t>
                        </m:r>
                      </m:sup>
                    </m:sSup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  <m:r>
                          <a:rPr lang="en-US" sz="1600" i="1">
                            <a:latin typeface="Cambria Math"/>
                          </a:rPr>
                          <m:t>+2 </m:t>
                        </m:r>
                      </m:sub>
                    </m:sSub>
                  </m:oMath>
                </a14:m>
                <a:r>
                  <a:rPr lang="en-US" sz="1600" dirty="0"/>
                  <a:t> + (2n+1) 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  <m:r>
                          <a:rPr lang="en-US" sz="1600" i="1">
                            <a:latin typeface="Cambria Math"/>
                          </a:rPr>
                          <m:t>+1 </m:t>
                        </m:r>
                      </m:sub>
                    </m:sSub>
                  </m:oMath>
                </a14:m>
                <a:r>
                  <a:rPr lang="en-US" sz="1600" dirty="0"/>
                  <a:t> +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2 </m:t>
                        </m:r>
                      </m:sup>
                    </m:sSup>
                  </m:oMath>
                </a14:m>
                <a:r>
                  <a:rPr lang="en-US" sz="1600" dirty="0"/>
                  <a:t>+1)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600" dirty="0"/>
                  <a:t> = 0 .</a:t>
                </a:r>
              </a:p>
              <a:p>
                <a:pPr marL="0" indent="0">
                  <a:buNone/>
                </a:pPr>
                <a:r>
                  <a:rPr lang="en-US" sz="1600" dirty="0"/>
                  <a:t>Solution: y 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600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16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</a:rPr>
                          <m:t>acos</m:t>
                        </m:r>
                      </m:fName>
                      <m:e>
                        <m:d>
                          <m:d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𝑙𝑜𝑔𝑥</m:t>
                            </m:r>
                          </m:e>
                        </m:d>
                      </m:e>
                    </m:func>
                    <m:r>
                      <a:rPr lang="en-US" sz="1600" i="1">
                        <a:latin typeface="Cambria Math"/>
                      </a:rPr>
                      <m:t>+</m:t>
                    </m:r>
                    <m:r>
                      <a:rPr lang="en-US" sz="1600" i="1">
                        <a:latin typeface="Cambria Math"/>
                      </a:rPr>
                      <m:t>𝑏𝑠𝑖𝑛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𝑙𝑜𝑔𝑥</m:t>
                        </m:r>
                      </m:e>
                    </m:d>
                  </m:oMath>
                </a14:m>
                <a:endParaRPr lang="en-US" sz="16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6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1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600" i="1">
                          <a:latin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600">
                                  <a:latin typeface="Cambria Math"/>
                                </a:rPr>
                                <m:t>acos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𝑙𝑜𝑔𝑥</m:t>
                                  </m:r>
                                </m:e>
                              </m:d>
                            </m:e>
                          </m:func>
                          <m:r>
                            <a:rPr lang="en-US" sz="1600" i="1">
                              <a:latin typeface="Cambria Math"/>
                            </a:rPr>
                            <m:t>+</m:t>
                          </m:r>
                          <m:r>
                            <a:rPr lang="en-US" sz="1600" i="1">
                              <a:latin typeface="Cambria Math"/>
                            </a:rPr>
                            <m:t>𝑏𝑠𝑖𝑛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𝑙𝑜𝑔𝑥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1600" dirty="0" smtClean="0"/>
              </a:p>
              <a:p>
                <a:pPr marL="0" indent="0">
                  <a:buNone/>
                </a:pPr>
                <a:endParaRPr lang="en-US" sz="16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US" sz="1600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16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</a:rPr>
                          <m:t>acos</m:t>
                        </m:r>
                      </m:fName>
                      <m:e>
                        <m:d>
                          <m:d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𝑙𝑜𝑔𝑥</m:t>
                            </m:r>
                          </m:e>
                        </m:d>
                      </m:e>
                    </m:func>
                    <m:r>
                      <a:rPr lang="en-US" sz="1600" i="1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600" i="1">
                        <a:latin typeface="Cambria Math"/>
                      </a:rPr>
                      <m:t> </m:t>
                    </m:r>
                    <m:r>
                      <a:rPr lang="en-US" sz="1600" i="1">
                        <a:latin typeface="Cambria Math"/>
                      </a:rPr>
                      <m:t>𝑏𝑠𝑖𝑛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𝑙𝑜𝑔𝑥</m:t>
                        </m:r>
                      </m:e>
                    </m:d>
                  </m:oMath>
                </a14:m>
                <a:endParaRPr lang="en-US" sz="16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= −</m:t>
                    </m:r>
                    <m:r>
                      <a:rPr lang="en-US" sz="1600" i="1">
                        <a:latin typeface="Cambria Math"/>
                      </a:rPr>
                      <m:t>𝑎𝑠𝑖𝑛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𝑙𝑜𝑔𝑥</m:t>
                        </m:r>
                      </m:e>
                    </m:d>
                    <m:r>
                      <a:rPr lang="en-US" sz="1600" i="1">
                        <a:latin typeface="Cambria Math"/>
                      </a:rPr>
                      <m:t> .</m:t>
                    </m:r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1600" dirty="0"/>
                  <a:t> + b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600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16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</a:rPr>
                          <m:t>acos</m:t>
                        </m:r>
                      </m:fName>
                      <m:e>
                        <m:d>
                          <m:d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𝑙𝑜𝑔𝑥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1600" dirty="0"/>
                  <a:t>.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1600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</a:rPr>
                          <m:t>b</m:t>
                        </m:r>
                        <m:func>
                          <m:func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sz="160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1600" i="1">
                                <a:latin typeface="Cambria Math"/>
                              </a:rPr>
                              <m:t> </m:t>
                            </m:r>
                            <m:d>
                              <m:dPr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𝑙𝑜𝑔𝑥</m:t>
                                </m:r>
                              </m:e>
                            </m:d>
                          </m:e>
                        </m:func>
                        <m:r>
                          <a:rPr lang="en-US" sz="1600" i="1">
                            <a:latin typeface="Cambria Math"/>
                          </a:rPr>
                          <m:t>−</m:t>
                        </m:r>
                        <m:r>
                          <a:rPr lang="en-US" sz="1600" i="1">
                            <a:latin typeface="Cambria Math"/>
                          </a:rPr>
                          <m:t>𝑎𝑠𝑖𝑛</m:t>
                        </m:r>
                        <m:d>
                          <m:d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𝑙𝑜𝑔𝑥</m:t>
                            </m:r>
                          </m:e>
                        </m:d>
                        <m:r>
                          <a:rPr lang="en-US" sz="1600" i="1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1600" dirty="0"/>
                  <a:t> </a:t>
                </a:r>
                <a:endParaRPr lang="en-US" sz="1600" dirty="0" smtClean="0"/>
              </a:p>
              <a:p>
                <a:pPr marL="0" indent="0">
                  <a:buNone/>
                </a:pPr>
                <a:endParaRPr lang="en-US" sz="1600" dirty="0"/>
              </a:p>
              <a:p>
                <a:pPr marL="0" indent="0">
                  <a:buNone/>
                </a:pPr>
                <a:r>
                  <a:rPr lang="en-US" sz="1600" dirty="0"/>
                  <a:t>x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600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16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</a:rPr>
                          <m:t>bcos</m:t>
                        </m:r>
                      </m:fName>
                      <m:e>
                        <m:r>
                          <a:rPr lang="en-US" sz="1600" i="1">
                            <a:latin typeface="Cambria Math"/>
                          </a:rPr>
                          <m:t> </m:t>
                        </m:r>
                        <m:d>
                          <m:d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𝑙𝑜𝑔𝑥</m:t>
                            </m:r>
                          </m:e>
                        </m:d>
                      </m:e>
                    </m:func>
                    <m:r>
                      <a:rPr lang="en-US" sz="1600" i="1">
                        <a:latin typeface="Cambria Math"/>
                      </a:rPr>
                      <m:t>−</m:t>
                    </m:r>
                    <m:r>
                      <a:rPr lang="en-US" sz="1600" i="1">
                        <a:latin typeface="Cambria Math"/>
                      </a:rPr>
                      <m:t>𝑎𝑠𝑖𝑛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𝑙𝑜𝑔𝑥</m:t>
                        </m:r>
                      </m:e>
                    </m:d>
                  </m:oMath>
                </a14:m>
                <a:endParaRPr lang="en-US" sz="16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600" i="1">
                        <a:latin typeface="Cambria Math"/>
                      </a:rPr>
                      <m:t> (</m:t>
                    </m:r>
                  </m:oMath>
                </a14:m>
                <a:r>
                  <a:rPr lang="en-US" sz="1600" dirty="0"/>
                  <a:t>x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)= </m:t>
                    </m:r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600" i="1">
                        <a:latin typeface="Cambria Math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/>
                              </a:rPr>
                              <m:t>bcos</m:t>
                            </m:r>
                          </m:fName>
                          <m:e>
                            <m:r>
                              <a:rPr lang="en-US" sz="1600" i="1">
                                <a:latin typeface="Cambria Math"/>
                              </a:rPr>
                              <m:t> </m:t>
                            </m:r>
                            <m:d>
                              <m:dPr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𝑙𝑜𝑔𝑥</m:t>
                                </m:r>
                              </m:e>
                            </m:d>
                          </m:e>
                        </m:func>
                        <m:r>
                          <a:rPr lang="en-US" sz="1600" i="1">
                            <a:latin typeface="Cambria Math"/>
                          </a:rPr>
                          <m:t>−</m:t>
                        </m:r>
                        <m:r>
                          <a:rPr lang="en-US" sz="1600" i="1">
                            <a:latin typeface="Cambria Math"/>
                          </a:rPr>
                          <m:t>𝑎𝑠𝑖𝑛</m:t>
                        </m:r>
                        <m:d>
                          <m:d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𝑙𝑜𝑔𝑥</m:t>
                            </m:r>
                          </m:e>
                        </m:d>
                      </m:e>
                    </m:d>
                  </m:oMath>
                </a14:m>
                <a:endParaRPr lang="en-US" sz="1600" dirty="0" smtClean="0"/>
              </a:p>
              <a:p>
                <a:pPr marL="0" indent="0">
                  <a:buNone/>
                </a:pPr>
                <a:endParaRPr lang="en-US" sz="1000" dirty="0"/>
              </a:p>
              <a:p>
                <a:pPr marL="0" indent="0">
                  <a:buNone/>
                </a:pPr>
                <a:endParaRPr lang="en-US" sz="1000" dirty="0" smtClean="0"/>
              </a:p>
              <a:p>
                <a:pPr marL="0" indent="0">
                  <a:buNone/>
                </a:pPr>
                <a:endParaRPr lang="en-US" sz="1000" dirty="0"/>
              </a:p>
              <a:p>
                <a:pPr marL="0" indent="0">
                  <a:buNone/>
                </a:pPr>
                <a:endParaRPr lang="en-US" sz="1000" dirty="0" smtClean="0"/>
              </a:p>
              <a:p>
                <a:pPr marL="0" indent="0">
                  <a:buNone/>
                </a:pPr>
                <a:endParaRPr lang="en-US" sz="1000" dirty="0"/>
              </a:p>
              <a:p>
                <a:pPr marL="0" indent="0">
                  <a:buNone/>
                </a:pPr>
                <a:endParaRPr lang="en-US" sz="1000" dirty="0" smtClean="0"/>
              </a:p>
              <a:p>
                <a:pPr marL="0" indent="0">
                  <a:buNone/>
                </a:pPr>
                <a:endParaRPr lang="en-US" sz="1000" dirty="0"/>
              </a:p>
              <a:p>
                <a:pPr marL="0" indent="0" algn="ctr">
                  <a:buNone/>
                </a:pPr>
                <a:endParaRPr lang="en-US" sz="1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5638800"/>
              </a:xfrm>
              <a:blipFill rotWithShape="1">
                <a:blip r:embed="rId2"/>
                <a:stretch>
                  <a:fillRect l="-370" t="-1946" b="-4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088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6200" y="228600"/>
                <a:ext cx="9067800" cy="67957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600" dirty="0" smtClean="0"/>
                  <a:t> x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600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1600" dirty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US" sz="1600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16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</a:rPr>
                          <m:t>bcos</m:t>
                        </m:r>
                      </m:fName>
                      <m:e>
                        <m:d>
                          <m:d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𝑙𝑜𝑔𝑥</m:t>
                            </m:r>
                          </m:e>
                        </m:d>
                      </m:e>
                    </m:func>
                    <m:r>
                      <a:rPr lang="en-US" sz="1600" i="1">
                        <a:latin typeface="Cambria Math"/>
                      </a:rPr>
                      <m:t>− </m:t>
                    </m:r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600" i="1">
                        <a:latin typeface="Cambria Math"/>
                      </a:rPr>
                      <m:t> </m:t>
                    </m:r>
                    <m:r>
                      <a:rPr lang="en-US" sz="1600" i="1">
                        <a:latin typeface="Cambria Math"/>
                      </a:rPr>
                      <m:t>𝑎𝑠𝑖𝑛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𝑙𝑜𝑔𝑥</m:t>
                        </m:r>
                      </m:e>
                    </m:d>
                  </m:oMath>
                </a14:m>
                <a:endParaRPr lang="en-US" sz="1600" dirty="0"/>
              </a:p>
              <a:p>
                <a:pPr>
                  <a:lnSpc>
                    <a:spcPct val="150000"/>
                  </a:lnSpc>
                </a:pPr>
                <a:r>
                  <a:rPr lang="en-US" sz="1600" dirty="0"/>
                  <a:t>x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= −</m:t>
                    </m:r>
                    <m:r>
                      <a:rPr lang="en-US" sz="1600" i="1">
                        <a:latin typeface="Cambria Math"/>
                      </a:rPr>
                      <m:t>𝑏𝑠𝑖𝑛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𝑙𝑜𝑔𝑥</m:t>
                        </m:r>
                      </m:e>
                    </m:d>
                    <m:r>
                      <a:rPr lang="en-US" sz="1600" i="1">
                        <a:latin typeface="Cambria Math"/>
                      </a:rPr>
                      <m:t> .</m:t>
                    </m:r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1600" dirty="0"/>
                  <a:t> -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6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</a:rPr>
                          <m:t>acos</m:t>
                        </m:r>
                      </m:fName>
                      <m:e>
                        <m:d>
                          <m:d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𝑙𝑜𝑔𝑥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1600" dirty="0"/>
                  <a:t>.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sz="1600" dirty="0"/>
              </a:p>
              <a:p>
                <a:pPr>
                  <a:lnSpc>
                    <a:spcPct val="150000"/>
                  </a:lnSpc>
                </a:pPr>
                <a:r>
                  <a:rPr lang="en-US" sz="1600" dirty="0"/>
                  <a:t>x(x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/>
                  <a:t>) = -b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𝑠𝑖𝑛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𝑙𝑜𝑔𝑥</m:t>
                        </m:r>
                      </m:e>
                    </m:d>
                  </m:oMath>
                </a14:m>
                <a:r>
                  <a:rPr lang="en-US" sz="1600" dirty="0"/>
                  <a:t>-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6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</a:rPr>
                          <m:t>acos</m:t>
                        </m:r>
                      </m:fName>
                      <m:e>
                        <m:d>
                          <m:d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𝑙𝑜𝑔𝑥</m:t>
                            </m:r>
                          </m:e>
                        </m:d>
                      </m:e>
                    </m:func>
                  </m:oMath>
                </a14:m>
                <a:endParaRPr lang="en-US" sz="16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latin typeface="Cambria Math"/>
                        </a:rPr>
                        <m:t>+</m:t>
                      </m:r>
                      <m:r>
                        <a:rPr lang="en-US" sz="1600" i="1">
                          <a:latin typeface="Cambria Math"/>
                        </a:rPr>
                        <m:t>𝑥</m:t>
                      </m:r>
                      <m:r>
                        <a:rPr lang="en-US" sz="1600" i="1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i="1">
                          <a:latin typeface="Cambria Math"/>
                        </a:rPr>
                        <m:t>=−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600">
                              <a:latin typeface="Cambria Math"/>
                            </a:rPr>
                            <m:t>b</m:t>
                          </m:r>
                          <m:r>
                            <a:rPr lang="en-US" sz="1600">
                              <a:latin typeface="Cambria Math"/>
                            </a:rPr>
                            <m:t> </m:t>
                          </m:r>
                          <m:r>
                            <a:rPr lang="en-US" sz="1600" i="1">
                              <a:latin typeface="Cambria Math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𝑙𝑜𝑔𝑥</m:t>
                              </m:r>
                            </m:e>
                          </m:d>
                          <m:r>
                            <a:rPr lang="en-US" sz="1600">
                              <a:latin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600">
                                  <a:latin typeface="Cambria Math"/>
                                </a:rPr>
                                <m:t>acos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𝑙𝑜𝑔𝑥</m:t>
                                  </m:r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n-US" sz="1600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+</m:t>
                    </m:r>
                    <m:r>
                      <a:rPr lang="en-US" sz="1600" i="1">
                        <a:latin typeface="Cambria Math"/>
                      </a:rPr>
                      <m:t>𝑥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/>
                  <a:t>= -y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+</m:t>
                    </m:r>
                    <m:r>
                      <a:rPr lang="en-US" sz="1600" i="1">
                        <a:latin typeface="Cambria Math"/>
                      </a:rPr>
                      <m:t>𝑥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/>
                  <a:t>+ y = 0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𝐷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1600" dirty="0"/>
                  <a:t>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2  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)+</m:t>
                    </m:r>
                  </m:oMath>
                </a14:m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𝐷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1600" dirty="0"/>
                  <a:t> (x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1  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)+</m:t>
                    </m:r>
                  </m:oMath>
                </a14:m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𝐷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1600" i="1">
                        <a:latin typeface="Cambria Math"/>
                      </a:rPr>
                      <m:t>𝑦</m:t>
                    </m:r>
                    <m:r>
                      <a:rPr lang="en-US" sz="1600" i="1">
                        <a:latin typeface="Cambria Math"/>
                      </a:rPr>
                      <m:t>=0</m:t>
                    </m:r>
                  </m:oMath>
                </a14:m>
                <a:endParaRPr lang="en-US" sz="1600" dirty="0" smtClean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𝐷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1600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2  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).</m:t>
                    </m:r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600" i="1">
                        <a:latin typeface="Cambria Math"/>
                      </a:rPr>
                      <m:t>+</m:t>
                    </m:r>
                    <m:r>
                      <a:rPr lang="en-US" sz="1600" i="1">
                        <a:latin typeface="Cambria Math"/>
                      </a:rPr>
                      <m:t>𝑛</m:t>
                    </m:r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𝐷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  <m:r>
                          <a:rPr lang="en-US" sz="1600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600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2  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).</m:t>
                    </m:r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(</m:t>
                        </m:r>
                        <m:r>
                          <a:rPr lang="en-US" sz="1600" i="1">
                            <a:latin typeface="Cambria Math"/>
                          </a:rPr>
                          <m:t>𝐷𝑥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/>
                  <a:t> ) +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  <m:r>
                          <a:rPr lang="en-US" sz="1600" i="1">
                            <a:latin typeface="Cambria Math"/>
                          </a:rPr>
                          <m:t>(</m:t>
                        </m:r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  <m:r>
                          <a:rPr lang="en-US" sz="1600" i="1">
                            <a:latin typeface="Cambria Math"/>
                          </a:rPr>
                          <m:t>−1)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2!</m:t>
                        </m:r>
                      </m:den>
                    </m:f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𝐷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  <m:r>
                          <a:rPr lang="en-US" sz="1600" i="1">
                            <a:latin typeface="Cambria Math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US" sz="1600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2  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).(</m:t>
                    </m:r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𝐷</m:t>
                            </m:r>
                          </m:e>
                          <m:sup>
                            <m:r>
                              <a:rPr lang="en-US" sz="16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6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600" i="1">
                        <a:latin typeface="Cambria Math"/>
                      </a:rPr>
                      <m:t> )</m:t>
                    </m:r>
                  </m:oMath>
                </a14:m>
                <a:r>
                  <a:rPr lang="en-US" sz="1600" dirty="0"/>
                  <a:t> +  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𝐷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1600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1  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).</m:t>
                    </m:r>
                    <m:r>
                      <a:rPr lang="en-US" sz="1600" i="1">
                        <a:latin typeface="Cambria Math"/>
                      </a:rPr>
                      <m:t>𝑥</m:t>
                    </m:r>
                    <m:r>
                      <a:rPr lang="en-US" sz="1600" i="1">
                        <a:latin typeface="Cambria Math"/>
                      </a:rPr>
                      <m:t>+</m:t>
                    </m:r>
                    <m:r>
                      <a:rPr lang="en-US" sz="1600" i="1">
                        <a:latin typeface="Cambria Math"/>
                      </a:rPr>
                      <m:t>𝑛</m:t>
                    </m:r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𝐷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  <m:r>
                          <a:rPr lang="en-US" sz="1600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600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1  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).(</m:t>
                    </m:r>
                    <m:r>
                      <a:rPr lang="en-US" sz="1600" i="1">
                        <a:latin typeface="Cambria Math"/>
                      </a:rPr>
                      <m:t>𝐷𝑥</m:t>
                    </m:r>
                    <m:r>
                      <a:rPr lang="en-US" sz="16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1600" dirty="0"/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𝐷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1600" i="1">
                        <a:latin typeface="Cambria Math"/>
                      </a:rPr>
                      <m:t>𝑦</m:t>
                    </m:r>
                    <m:r>
                      <a:rPr lang="en-US" sz="1600" i="1">
                        <a:latin typeface="Cambria Math"/>
                      </a:rPr>
                      <m:t>=0</m:t>
                    </m:r>
                  </m:oMath>
                </a14:m>
                <a:endParaRPr lang="en-US" sz="1600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  <m:r>
                          <a:rPr lang="en-US" sz="1600" i="1">
                            <a:latin typeface="Cambria Math"/>
                          </a:rPr>
                          <m:t>+2</m:t>
                        </m:r>
                      </m:sub>
                    </m:sSub>
                  </m:oMath>
                </a14:m>
                <a:r>
                  <a:rPr lang="en-US" sz="1600" dirty="0"/>
                  <a:t> .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/>
                  <a:t> +n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  <m:r>
                          <a:rPr lang="en-US" sz="1600" i="1">
                            <a:latin typeface="Cambria Math"/>
                          </a:rPr>
                          <m:t>−1+2</m:t>
                        </m:r>
                      </m:sub>
                    </m:sSub>
                  </m:oMath>
                </a14:m>
                <a:r>
                  <a:rPr lang="en-US" sz="1600" dirty="0"/>
                  <a:t>.(2x)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16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600" i="1">
                            <a:latin typeface="Cambria Math"/>
                          </a:rPr>
                          <m:t>−</m:t>
                        </m:r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  <m:r>
                          <a:rPr lang="en-US" sz="1600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  <m:r>
                          <a:rPr lang="en-US" sz="1600" i="1">
                            <a:latin typeface="Cambria Math"/>
                          </a:rPr>
                          <m:t>−2+2</m:t>
                        </m:r>
                      </m:sub>
                    </m:sSub>
                  </m:oMath>
                </a14:m>
                <a:r>
                  <a:rPr lang="en-US" sz="1600" dirty="0"/>
                  <a:t>  .(2) +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  <m:r>
                          <a:rPr lang="en-US" sz="1600" i="1"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1600" dirty="0"/>
                  <a:t> .x + 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  <m:r>
                          <a:rPr lang="en-US" sz="1600" i="1">
                            <a:latin typeface="Cambria Math"/>
                          </a:rPr>
                          <m:t>−1+1</m:t>
                        </m:r>
                      </m:sub>
                    </m:sSub>
                  </m:oMath>
                </a14:m>
                <a:r>
                  <a:rPr lang="en-US" sz="1600" dirty="0"/>
                  <a:t> .(1)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600" dirty="0"/>
                  <a:t> =0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  <m:r>
                          <a:rPr lang="en-US" sz="1600" i="1">
                            <a:latin typeface="Cambria Math"/>
                          </a:rPr>
                          <m:t>+2</m:t>
                        </m:r>
                      </m:sub>
                    </m:sSub>
                  </m:oMath>
                </a14:m>
                <a:r>
                  <a:rPr lang="en-US" sz="1600" dirty="0"/>
                  <a:t> + 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  <m:r>
                          <a:rPr lang="en-US" sz="1600" i="1"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1600" dirty="0"/>
                  <a:t> .2x +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16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600" i="1">
                            <a:latin typeface="Cambria Math"/>
                          </a:rPr>
                          <m:t>−</m:t>
                        </m:r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</m:e>
                    </m:d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600" dirty="0"/>
                  <a:t> + 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  <m:r>
                          <a:rPr lang="en-US" sz="1600" i="1"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1600" dirty="0"/>
                  <a:t> + n.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600" dirty="0"/>
                  <a:t> 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600" dirty="0"/>
                  <a:t> = 0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  <m:r>
                          <a:rPr lang="en-US" sz="1600" i="1">
                            <a:latin typeface="Cambria Math"/>
                          </a:rPr>
                          <m:t>+2</m:t>
                        </m:r>
                      </m:sub>
                    </m:sSub>
                  </m:oMath>
                </a14:m>
                <a:r>
                  <a:rPr lang="en-US" sz="1600" dirty="0"/>
                  <a:t> + (2n+1)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𝑥𝑦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  <m:r>
                          <a:rPr lang="en-US" sz="1600" i="1"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1600" dirty="0"/>
                  <a:t> +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16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600" i="1">
                            <a:latin typeface="Cambria Math"/>
                          </a:rPr>
                          <m:t>−</m:t>
                        </m:r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  <m:r>
                          <a:rPr lang="en-US" sz="1600" i="1">
                            <a:latin typeface="Cambria Math"/>
                          </a:rPr>
                          <m:t>+</m:t>
                        </m:r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  <m:r>
                          <a:rPr lang="en-US" sz="1600" i="1">
                            <a:latin typeface="Cambria Math"/>
                          </a:rPr>
                          <m:t>+1</m:t>
                        </m:r>
                      </m:e>
                    </m:d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600" dirty="0"/>
                  <a:t>  = 0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  <m:r>
                          <a:rPr lang="en-US" sz="1600" i="1">
                            <a:latin typeface="Cambria Math"/>
                          </a:rPr>
                          <m:t>+2</m:t>
                        </m:r>
                      </m:sub>
                    </m:sSub>
                  </m:oMath>
                </a14:m>
                <a:r>
                  <a:rPr lang="en-US" sz="1600" dirty="0"/>
                  <a:t> + (2n+1)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𝑥𝑦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  <m:r>
                          <a:rPr lang="en-US" sz="1600" i="1"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1600" dirty="0"/>
                  <a:t> +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16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600" i="1">
                            <a:latin typeface="Cambria Math"/>
                          </a:rPr>
                          <m:t>+1</m:t>
                        </m:r>
                      </m:e>
                    </m:d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600" dirty="0"/>
                  <a:t>  = 0</a:t>
                </a:r>
              </a:p>
              <a:p>
                <a:endParaRPr lang="en-US" sz="16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28600"/>
                <a:ext cx="9067800" cy="6795707"/>
              </a:xfrm>
              <a:prstGeom prst="rect">
                <a:avLst/>
              </a:prstGeom>
              <a:blipFill rotWithShape="1">
                <a:blip r:embed="rId2"/>
                <a:stretch>
                  <a:fillRect l="-403" b="-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336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0400"/>
          </a:xfrm>
        </p:spPr>
        <p:txBody>
          <a:bodyPr>
            <a:normAutofit/>
          </a:bodyPr>
          <a:lstStyle/>
          <a:p>
            <a:r>
              <a:rPr lang="en-US" sz="9600" b="1" i="1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THANK YOU</a:t>
            </a:r>
            <a:r>
              <a:rPr lang="en-US" sz="9600" dirty="0"/>
              <a:t/>
            </a:r>
            <a:br>
              <a:rPr lang="en-US" sz="9600" dirty="0"/>
            </a:br>
            <a:endParaRPr lang="en-US" sz="9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857999"/>
            <a:ext cx="8229600" cy="4571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348904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808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ANJUMAN COLLEGE OF  ENGG  AND  TECHNOLOGY  NAGPUR</vt:lpstr>
      <vt:lpstr> UNIT-I DIFFERENTIAL CALCULAS  </vt:lpstr>
      <vt:lpstr> CONTENTS   </vt:lpstr>
      <vt:lpstr>INTRODUCTION OF DIFFERENTIAL CALCULAS</vt:lpstr>
      <vt:lpstr>Examples</vt:lpstr>
      <vt:lpstr>  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ANJUMAN COLLEGE OF  ENGG AND TECHNOLOGY  NAGPUR</dc:title>
  <dc:creator>Admin</dc:creator>
  <cp:lastModifiedBy>Admin</cp:lastModifiedBy>
  <cp:revision>21</cp:revision>
  <dcterms:created xsi:type="dcterms:W3CDTF">2006-08-16T00:00:00Z</dcterms:created>
  <dcterms:modified xsi:type="dcterms:W3CDTF">2018-07-20T11:54:39Z</dcterms:modified>
</cp:coreProperties>
</file>